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42"/>
  </p:notesMasterIdLst>
  <p:handoutMasterIdLst>
    <p:handoutMasterId r:id="rId43"/>
  </p:handoutMasterIdLst>
  <p:sldIdLst>
    <p:sldId id="256" r:id="rId5"/>
    <p:sldId id="297" r:id="rId6"/>
    <p:sldId id="300" r:id="rId7"/>
    <p:sldId id="257" r:id="rId8"/>
    <p:sldId id="304" r:id="rId9"/>
    <p:sldId id="325" r:id="rId10"/>
    <p:sldId id="305" r:id="rId11"/>
    <p:sldId id="258" r:id="rId12"/>
    <p:sldId id="259" r:id="rId13"/>
    <p:sldId id="260" r:id="rId14"/>
    <p:sldId id="261" r:id="rId15"/>
    <p:sldId id="262" r:id="rId16"/>
    <p:sldId id="268" r:id="rId17"/>
    <p:sldId id="328" r:id="rId18"/>
    <p:sldId id="271" r:id="rId19"/>
    <p:sldId id="324" r:id="rId20"/>
    <p:sldId id="320" r:id="rId21"/>
    <p:sldId id="274" r:id="rId22"/>
    <p:sldId id="281" r:id="rId23"/>
    <p:sldId id="321" r:id="rId24"/>
    <p:sldId id="284" r:id="rId25"/>
    <p:sldId id="285" r:id="rId26"/>
    <p:sldId id="308" r:id="rId27"/>
    <p:sldId id="327" r:id="rId28"/>
    <p:sldId id="286" r:id="rId29"/>
    <p:sldId id="322" r:id="rId30"/>
    <p:sldId id="323" r:id="rId31"/>
    <p:sldId id="288" r:id="rId32"/>
    <p:sldId id="311" r:id="rId33"/>
    <p:sldId id="309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24" autoAdjust="0"/>
  </p:normalViewPr>
  <p:slideViewPr>
    <p:cSldViewPr>
      <p:cViewPr varScale="1">
        <p:scale>
          <a:sx n="109" d="100"/>
          <a:sy n="109" d="100"/>
        </p:scale>
        <p:origin x="1650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706874-664B-48B4-B8A1-12C8C5FAE963}" type="datetimeFigureOut">
              <a:rPr lang="hr-HR" smtClean="0"/>
              <a:pPr/>
              <a:t>5.3.2021.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B2901-A958-4262-8E85-573876DD8A51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zaglavlj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Rezervirano mjesto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7E746-7691-449A-8761-D8E338E43465}" type="datetimeFigureOut">
              <a:rPr lang="hr-HR" smtClean="0"/>
              <a:pPr/>
              <a:t>5.3.2021.</a:t>
            </a:fld>
            <a:endParaRPr lang="hr-HR"/>
          </a:p>
        </p:txBody>
      </p:sp>
      <p:sp>
        <p:nvSpPr>
          <p:cNvPr id="4" name="Rezervirano mjesto slike slajd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Rezervirano mjesto bilježaka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Kliknite da biste uredili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F046F2-72E9-418B-B55C-296DC2E1C6B7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4</a:t>
            </a:fld>
            <a:endParaRPr lang="hr-H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 smtClean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5</a:t>
            </a:fld>
            <a:endParaRPr lang="hr-H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dirty="0" smtClean="0"/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6</a:t>
            </a:fld>
            <a:endParaRPr lang="hr-H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8</a:t>
            </a:fld>
            <a:endParaRPr lang="hr-H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9</a:t>
            </a:fld>
            <a:endParaRPr lang="hr-H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10</a:t>
            </a:fld>
            <a:endParaRPr lang="hr-H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11</a:t>
            </a:fld>
            <a:endParaRPr lang="hr-H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12</a:t>
            </a:fld>
            <a:endParaRPr lang="hr-H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 smtClean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13</a:t>
            </a:fld>
            <a:endParaRPr lang="hr-H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14</a:t>
            </a:fld>
            <a:endParaRPr lang="hr-H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15</a:t>
            </a:fld>
            <a:endParaRPr lang="hr-H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dirty="0" smtClean="0"/>
              <a:t>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18</a:t>
            </a:fld>
            <a:endParaRPr lang="hr-H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19</a:t>
            </a:fld>
            <a:endParaRPr lang="hr-H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23</a:t>
            </a:fld>
            <a:endParaRPr lang="hr-H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/>
            <a:r>
              <a:rPr lang="hr-HR" dirty="0" smtClean="0"/>
              <a:t>.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25</a:t>
            </a:fld>
            <a:endParaRPr lang="hr-H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32</a:t>
            </a:fld>
            <a:endParaRPr lang="hr-H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 </a:t>
            </a:r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33</a:t>
            </a:fld>
            <a:endParaRPr lang="hr-H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046F2-72E9-418B-B55C-296DC2E1C6B7}" type="slidenum">
              <a:rPr lang="hr-HR" smtClean="0"/>
              <a:pPr/>
              <a:t>34</a:t>
            </a:fld>
            <a:endParaRPr lang="hr-H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A3C4-5EFF-4441-9D33-977E29AC73BE}" type="datetimeFigureOut">
              <a:rPr lang="hr-HR" smtClean="0"/>
              <a:pPr/>
              <a:t>5.3.2021.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828E0-F6E9-456C-9ADE-BDD210B92460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0" name="Pravokutnik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A3C4-5EFF-4441-9D33-977E29AC73BE}" type="datetimeFigureOut">
              <a:rPr lang="hr-HR" smtClean="0"/>
              <a:pPr/>
              <a:t>5.3.2021.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828E0-F6E9-456C-9ADE-BDD210B92460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kutnik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A3C4-5EFF-4441-9D33-977E29AC73BE}" type="datetimeFigureOut">
              <a:rPr lang="hr-HR" smtClean="0"/>
              <a:pPr/>
              <a:t>5.3.2021.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828E0-F6E9-456C-9ADE-BDD210B92460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A3C4-5EFF-4441-9D33-977E29AC73BE}" type="datetimeFigureOut">
              <a:rPr lang="hr-HR" smtClean="0"/>
              <a:pPr/>
              <a:t>5.3.2021.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828E0-F6E9-456C-9ADE-BDD210B92460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7" name="Rezervirano mjesto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A3C4-5EFF-4441-9D33-977E29AC73BE}" type="datetimeFigureOut">
              <a:rPr lang="hr-HR" smtClean="0"/>
              <a:pPr/>
              <a:t>5.3.2021.</a:t>
            </a:fld>
            <a:endParaRPr lang="hr-HR"/>
          </a:p>
        </p:txBody>
      </p:sp>
      <p:sp>
        <p:nvSpPr>
          <p:cNvPr id="8" name="Rezervirano mjesto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828E0-F6E9-456C-9ADE-BDD210B92460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A3C4-5EFF-4441-9D33-977E29AC73BE}" type="datetimeFigureOut">
              <a:rPr lang="hr-HR" smtClean="0"/>
              <a:pPr/>
              <a:t>5.3.2021.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828E0-F6E9-456C-9ADE-BDD210B92460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A3C4-5EFF-4441-9D33-977E29AC73BE}" type="datetimeFigureOut">
              <a:rPr lang="hr-HR" smtClean="0"/>
              <a:pPr/>
              <a:t>5.3.2021.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828E0-F6E9-456C-9ADE-BDD210B92460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A3C4-5EFF-4441-9D33-977E29AC73BE}" type="datetimeFigureOut">
              <a:rPr lang="hr-HR" smtClean="0"/>
              <a:pPr/>
              <a:t>5.3.2021.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828E0-F6E9-456C-9ADE-BDD210B92460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2" name="Pravokutnik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AE0A3C4-5EFF-4441-9D33-977E29AC73BE}" type="datetimeFigureOut">
              <a:rPr lang="hr-HR" smtClean="0"/>
              <a:pPr/>
              <a:t>5.3.2021.</a:t>
            </a:fld>
            <a:endParaRPr lang="hr-HR"/>
          </a:p>
        </p:txBody>
      </p:sp>
      <p:sp>
        <p:nvSpPr>
          <p:cNvPr id="11" name="Pravokutnik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035828E0-F6E9-456C-9ADE-BDD210B92460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A3C4-5EFF-4441-9D33-977E29AC73BE}" type="datetimeFigureOut">
              <a:rPr lang="hr-HR" smtClean="0"/>
              <a:pPr/>
              <a:t>5.3.2021.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828E0-F6E9-456C-9ADE-BDD210B92460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kutnik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avokutnik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E0A3C4-5EFF-4441-9D33-977E29AC73BE}" type="datetimeFigureOut">
              <a:rPr lang="hr-HR" smtClean="0"/>
              <a:pPr/>
              <a:t>5.3.2021.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828E0-F6E9-456C-9ADE-BDD210B92460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avokutnik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Pravokutnik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Rezervirano mjesto naslova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AE0A3C4-5EFF-4441-9D33-977E29AC73BE}" type="datetimeFigureOut">
              <a:rPr lang="hr-HR" smtClean="0"/>
              <a:pPr/>
              <a:t>5.3.2021.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035828E0-F6E9-456C-9ADE-BDD210B92460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veti Jeronim - svećenik i crkveni naučitelj | Lauda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8273" y="0"/>
            <a:ext cx="9896887" cy="6858000"/>
          </a:xfrm>
          <a:prstGeom prst="rect">
            <a:avLst/>
          </a:prstGeom>
          <a:noFill/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 Sveti Jeronim- </a:t>
            </a:r>
            <a:r>
              <a:rPr lang="hr-HR" dirty="0" err="1" smtClean="0"/>
              <a:t>lux</a:t>
            </a:r>
            <a:r>
              <a:rPr lang="hr-HR" dirty="0" smtClean="0"/>
              <a:t> </a:t>
            </a:r>
            <a:r>
              <a:rPr lang="hr-HR" dirty="0" err="1" smtClean="0"/>
              <a:t>veritatis</a:t>
            </a:r>
            <a:r>
              <a:rPr lang="hr-HR" dirty="0" smtClean="0"/>
              <a:t> </a:t>
            </a:r>
            <a:r>
              <a:rPr lang="hr-HR" dirty="0" smtClean="0"/>
              <a:t>Vulgata</a:t>
            </a:r>
            <a:br>
              <a:rPr lang="hr-HR" dirty="0" smtClean="0"/>
            </a:br>
            <a:r>
              <a:rPr lang="hr-HR" sz="3100" dirty="0" smtClean="0"/>
              <a:t>Ružica Jauk, SKG</a:t>
            </a:r>
            <a:br>
              <a:rPr lang="hr-HR" sz="3100" dirty="0" smtClean="0"/>
            </a:br>
            <a:r>
              <a:rPr lang="hr-HR" sz="3100" dirty="0" smtClean="0"/>
              <a:t>MŽSV klasični jezici, Rijeka 3.12.2020.</a:t>
            </a:r>
            <a:endParaRPr lang="hr-HR" sz="3100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err="1" smtClean="0"/>
              <a:t>Hieronymus</a:t>
            </a:r>
            <a:r>
              <a:rPr lang="hr-HR" dirty="0" smtClean="0"/>
              <a:t> </a:t>
            </a:r>
            <a:r>
              <a:rPr lang="hr-HR" dirty="0" err="1" smtClean="0"/>
              <a:t>Sophronius</a:t>
            </a:r>
            <a:r>
              <a:rPr lang="hr-HR" dirty="0" smtClean="0"/>
              <a:t> </a:t>
            </a:r>
            <a:r>
              <a:rPr lang="hr-HR" dirty="0" err="1" smtClean="0"/>
              <a:t>Eusebius</a:t>
            </a:r>
            <a:endParaRPr lang="hr-H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Saznat ćete: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Zašto je Jeronim- </a:t>
            </a:r>
            <a:r>
              <a:rPr lang="hr-HR" dirty="0" err="1" smtClean="0"/>
              <a:t>lux</a:t>
            </a:r>
            <a:r>
              <a:rPr lang="hr-HR" dirty="0" smtClean="0"/>
              <a:t> </a:t>
            </a:r>
            <a:r>
              <a:rPr lang="hr-HR" dirty="0" err="1" smtClean="0"/>
              <a:t>verit</a:t>
            </a:r>
            <a:r>
              <a:rPr lang="hr-HR" b="1" dirty="0" err="1" smtClean="0"/>
              <a:t>a</a:t>
            </a:r>
            <a:r>
              <a:rPr lang="hr-HR" dirty="0" err="1" smtClean="0"/>
              <a:t>tis</a:t>
            </a:r>
            <a:endParaRPr lang="hr-HR" dirty="0" smtClean="0"/>
          </a:p>
          <a:p>
            <a:r>
              <a:rPr lang="hr-HR" dirty="0" smtClean="0"/>
              <a:t>Što je Vulgata i kakav je utjecaj imala na europsku kulturu i kulture drugih naroda</a:t>
            </a:r>
          </a:p>
          <a:p>
            <a:r>
              <a:rPr lang="hr-HR" dirty="0" smtClean="0"/>
              <a:t>Kako je Jeronim bez digitalnih alata uspio dati vrhunske prijevode</a:t>
            </a:r>
          </a:p>
          <a:p>
            <a:r>
              <a:rPr lang="hr-HR" dirty="0" smtClean="0"/>
              <a:t>Što je </a:t>
            </a:r>
            <a:r>
              <a:rPr lang="hr-HR" dirty="0" err="1" smtClean="0"/>
              <a:t>Heksapla</a:t>
            </a:r>
            <a:endParaRPr lang="hr-HR" dirty="0" smtClean="0"/>
          </a:p>
          <a:p>
            <a:r>
              <a:rPr lang="hr-HR" dirty="0" smtClean="0"/>
              <a:t>Kako su povezani Marulić, </a:t>
            </a:r>
            <a:r>
              <a:rPr lang="hr-HR" dirty="0" err="1" smtClean="0"/>
              <a:t>Michelangelo</a:t>
            </a:r>
            <a:r>
              <a:rPr lang="hr-HR" dirty="0" smtClean="0"/>
              <a:t> i Mojsije</a:t>
            </a:r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Zašto je štovanje sv. Jeronima bitan dio hrvatske kulturne tradicije</a:t>
            </a:r>
          </a:p>
          <a:p>
            <a:endParaRPr lang="hr-HR" dirty="0" smtClean="0"/>
          </a:p>
          <a:p>
            <a:r>
              <a:rPr lang="hr-HR" dirty="0" smtClean="0"/>
              <a:t>Kako je Jeronim prikazivan u umjetnosti</a:t>
            </a:r>
          </a:p>
          <a:p>
            <a:endParaRPr lang="hr-HR" dirty="0" smtClean="0"/>
          </a:p>
          <a:p>
            <a:r>
              <a:rPr lang="hr-HR" dirty="0" smtClean="0"/>
              <a:t>Nekoliko  Jeronimovih savjeta i izreka</a:t>
            </a:r>
          </a:p>
          <a:p>
            <a:endParaRPr lang="hr-HR" dirty="0" smtClean="0"/>
          </a:p>
          <a:p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Teolog, bibličar, prevoditelj, ranokršćanski pisac, polemičar, znalac je topografije Istoka, biblijske topografije i zbivanja, </a:t>
            </a:r>
          </a:p>
          <a:p>
            <a:r>
              <a:rPr lang="hr-HR" dirty="0" smtClean="0"/>
              <a:t> Crkveni Otac - </a:t>
            </a:r>
            <a:r>
              <a:rPr lang="hr-HR" dirty="0" err="1" smtClean="0"/>
              <a:t>naučitelj</a:t>
            </a:r>
            <a:r>
              <a:rPr lang="hr-HR" dirty="0" smtClean="0"/>
              <a:t> Katoličke crkve (uz Augustina, Ambrozija i Grgura Velikog), zaštitnik svih prevoditelja, zaštitnik Dalmacije, teologa, knjižničara, učitelja i studenata. </a:t>
            </a:r>
          </a:p>
          <a:p>
            <a:endParaRPr lang="hr-HR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Djela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Vulgata - prijevod Svetog pisma na latinski jezik</a:t>
            </a:r>
          </a:p>
          <a:p>
            <a:r>
              <a:rPr lang="hr-HR" dirty="0" smtClean="0"/>
              <a:t>De </a:t>
            </a:r>
            <a:r>
              <a:rPr lang="hr-HR" dirty="0" err="1" smtClean="0"/>
              <a:t>viris</a:t>
            </a:r>
            <a:r>
              <a:rPr lang="hr-HR" dirty="0" smtClean="0"/>
              <a:t> </a:t>
            </a:r>
            <a:r>
              <a:rPr lang="hr-HR" dirty="0" err="1" smtClean="0"/>
              <a:t>illustribus</a:t>
            </a:r>
            <a:r>
              <a:rPr lang="hr-HR" dirty="0" smtClean="0"/>
              <a:t>  - povijest kršćanske literature od apostola Petra do njegova vremena</a:t>
            </a:r>
          </a:p>
          <a:p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Komentare na knjige Svetog pisma</a:t>
            </a:r>
          </a:p>
          <a:p>
            <a:r>
              <a:rPr lang="hr-HR" dirty="0" smtClean="0"/>
              <a:t> Homilije (tumačenje Božje riječi)</a:t>
            </a:r>
          </a:p>
          <a:p>
            <a:r>
              <a:rPr lang="hr-HR" dirty="0" smtClean="0"/>
              <a:t> </a:t>
            </a:r>
            <a:r>
              <a:rPr lang="hr-HR" dirty="0" err="1" smtClean="0"/>
              <a:t>Ep</a:t>
            </a:r>
            <a:r>
              <a:rPr lang="hr-HR" b="1" dirty="0" err="1" smtClean="0"/>
              <a:t>i</a:t>
            </a:r>
            <a:r>
              <a:rPr lang="hr-HR" dirty="0" err="1" smtClean="0"/>
              <a:t>stolae</a:t>
            </a:r>
            <a:r>
              <a:rPr lang="hr-HR" dirty="0" smtClean="0"/>
              <a:t> - upućivao ljudima iz raznih krajeva kada su ga pitali za savjet </a:t>
            </a:r>
          </a:p>
          <a:p>
            <a:r>
              <a:rPr lang="hr-HR" dirty="0" smtClean="0"/>
              <a:t>Biografije (Vita </a:t>
            </a:r>
            <a:r>
              <a:rPr lang="hr-HR" dirty="0" err="1" smtClean="0"/>
              <a:t>sancti</a:t>
            </a:r>
            <a:r>
              <a:rPr lang="hr-HR" dirty="0" smtClean="0"/>
              <a:t> Pauli - Život svetog Pavla pustinjaka, Vita </a:t>
            </a:r>
            <a:r>
              <a:rPr lang="hr-HR" dirty="0" err="1" smtClean="0"/>
              <a:t>Hilarionis</a:t>
            </a:r>
            <a:r>
              <a:rPr lang="hr-HR" dirty="0" smtClean="0"/>
              <a:t>, </a:t>
            </a:r>
            <a:r>
              <a:rPr lang="hr-HR" dirty="0" err="1" smtClean="0"/>
              <a:t>Vita</a:t>
            </a:r>
            <a:r>
              <a:rPr lang="hr-HR" dirty="0" smtClean="0"/>
              <a:t> </a:t>
            </a:r>
            <a:r>
              <a:rPr lang="hr-HR" dirty="0" err="1" smtClean="0"/>
              <a:t>Malchi</a:t>
            </a:r>
            <a:r>
              <a:rPr lang="hr-HR" dirty="0" smtClean="0"/>
              <a:t>- biseri kršćanske hagiografije)…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Što je oduševilo Jeronima za asketski život, ljubav prema Kristu i Svetom pismu</a:t>
            </a:r>
            <a:endParaRPr lang="hr-H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ŽIVOTNI PUT JERONIMOV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Rođen u Stridonu (oko 340./350. – preminuo 30. rujna 419./420. u Betlehemu) od kršćanskih roditelja</a:t>
            </a:r>
          </a:p>
          <a:p>
            <a:r>
              <a:rPr lang="hr-HR" dirty="0" smtClean="0"/>
              <a:t>U  Rimu i školuje se kod poznatog filologa </a:t>
            </a:r>
            <a:r>
              <a:rPr lang="hr-HR" dirty="0" err="1" smtClean="0"/>
              <a:t>Elija</a:t>
            </a:r>
            <a:r>
              <a:rPr lang="hr-HR" dirty="0" smtClean="0"/>
              <a:t> Donata. </a:t>
            </a:r>
          </a:p>
          <a:p>
            <a:r>
              <a:rPr lang="hr-HR" dirty="0" smtClean="0"/>
              <a:t>Učio je retoriku i proučavao klasike posebno Cicerona i </a:t>
            </a:r>
            <a:r>
              <a:rPr lang="hr-HR" dirty="0" err="1" smtClean="0"/>
              <a:t>Vergilija</a:t>
            </a:r>
            <a:r>
              <a:rPr lang="hr-HR" dirty="0" smtClean="0"/>
              <a:t>.</a:t>
            </a:r>
          </a:p>
          <a:p>
            <a:r>
              <a:rPr lang="hr-HR" b="1" dirty="0" smtClean="0"/>
              <a:t>Veliki utjecaj imaju na njega katakombe u kojima promišlja o Kristovom nauku za koju je život svoj dalo mnoštvo mučenika.</a:t>
            </a:r>
            <a:endParaRPr lang="hr-HR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Kršten je u uskrsnoj noći 365. godine od strane pape Liberija.</a:t>
            </a:r>
          </a:p>
          <a:p>
            <a:r>
              <a:rPr lang="hr-HR" dirty="0" smtClean="0"/>
              <a:t>Iz Rima odlazi u </a:t>
            </a:r>
            <a:r>
              <a:rPr lang="hr-HR" dirty="0" err="1" smtClean="0"/>
              <a:t>Treviri</a:t>
            </a:r>
            <a:r>
              <a:rPr lang="hr-HR" dirty="0" smtClean="0"/>
              <a:t> (Trier) gdje boravi u asketskim zajednicama</a:t>
            </a:r>
          </a:p>
          <a:p>
            <a:r>
              <a:rPr lang="hr-HR" dirty="0" smtClean="0"/>
              <a:t>373. odlazi na Istok i na putu za Jeruzalem teško oboli u </a:t>
            </a:r>
            <a:r>
              <a:rPr lang="hr-HR" dirty="0" err="1" smtClean="0"/>
              <a:t>Antiohiji</a:t>
            </a:r>
            <a:r>
              <a:rPr lang="hr-HR" dirty="0" smtClean="0"/>
              <a:t>, kada je ozdravio povlači se u pustinju </a:t>
            </a:r>
            <a:r>
              <a:rPr lang="hr-HR" dirty="0" err="1" smtClean="0"/>
              <a:t>Chalkis</a:t>
            </a:r>
            <a:r>
              <a:rPr lang="hr-HR" dirty="0" smtClean="0"/>
              <a:t> gdje  boravi u strogoj pokori i proučavanju hebrejskog jezika i Svetog Pisma. </a:t>
            </a:r>
          </a:p>
          <a:p>
            <a:r>
              <a:rPr lang="hr-HR" dirty="0" smtClean="0"/>
              <a:t> Zaređen je za svećenika </a:t>
            </a:r>
            <a:endParaRPr lang="hr-H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379. u Konstantinopolu sluša sv. Grgura </a:t>
            </a:r>
            <a:r>
              <a:rPr lang="hr-HR" dirty="0" err="1" smtClean="0"/>
              <a:t>Nazijanskog</a:t>
            </a:r>
            <a:endParaRPr lang="hr-HR" dirty="0" smtClean="0"/>
          </a:p>
          <a:p>
            <a:r>
              <a:rPr lang="hr-HR" dirty="0" smtClean="0"/>
              <a:t>381. sudjeluje na Carigradskom saboru</a:t>
            </a:r>
          </a:p>
          <a:p>
            <a:r>
              <a:rPr lang="hr-HR" dirty="0" smtClean="0"/>
              <a:t>382. papa </a:t>
            </a:r>
            <a:r>
              <a:rPr lang="hr-HR" dirty="0" err="1" smtClean="0"/>
              <a:t>Damas</a:t>
            </a:r>
            <a:r>
              <a:rPr lang="hr-HR" dirty="0" smtClean="0"/>
              <a:t> poziva ga u Rim, postavlja ga za svog tajnika (382.-385.)</a:t>
            </a:r>
          </a:p>
          <a:p>
            <a:r>
              <a:rPr lang="hr-HR" dirty="0" smtClean="0"/>
              <a:t>Povjerava mu reviziju biblijskog teksta - </a:t>
            </a:r>
            <a:r>
              <a:rPr lang="hr-HR" dirty="0" err="1" smtClean="0"/>
              <a:t>Itale</a:t>
            </a:r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Jeronim je bio iznimno cijenjen tako da su smatrali da će on biti papin nasljednik.</a:t>
            </a:r>
          </a:p>
          <a:p>
            <a:r>
              <a:rPr lang="hr-HR" dirty="0" smtClean="0"/>
              <a:t>385.  Nakon papine smrti sukobljava se s klerom  i odlazi na Istok. </a:t>
            </a:r>
          </a:p>
          <a:p>
            <a:r>
              <a:rPr lang="hr-HR" dirty="0" smtClean="0"/>
              <a:t>S njim odlaze mnogi redovnici i  ugledne rimljanke (Paula i Marcela). </a:t>
            </a:r>
            <a:endParaRPr lang="hr-HR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Nastanio se u Betlehemu gdje je podigao dva samostana sa školama (gdje su se izučavali klasici) i prihvatilištem za hodočasnike. </a:t>
            </a:r>
          </a:p>
          <a:p>
            <a:r>
              <a:rPr lang="hr-HR" dirty="0" smtClean="0"/>
              <a:t>Ženskim samostanom upravljala je sv. Paula a muškim sv. Jeronim.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Vulgata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Vulgata- prvi cjeloviti latinski  prijevod cijele Biblije</a:t>
            </a:r>
          </a:p>
          <a:p>
            <a:r>
              <a:rPr lang="hr-HR" dirty="0" smtClean="0"/>
              <a:t>Vulgata- jer je napisana na jeziku naroda</a:t>
            </a:r>
          </a:p>
          <a:p>
            <a:r>
              <a:rPr lang="hr-HR" dirty="0" smtClean="0"/>
              <a:t>Vulgata </a:t>
            </a:r>
            <a:r>
              <a:rPr lang="hr-HR" dirty="0" err="1" smtClean="0"/>
              <a:t>editio</a:t>
            </a:r>
            <a:r>
              <a:rPr lang="hr-HR" dirty="0" smtClean="0"/>
              <a:t> – izdanje za narod</a:t>
            </a:r>
          </a:p>
          <a:p>
            <a:endParaRPr lang="hr-HR" dirty="0" smtClean="0"/>
          </a:p>
          <a:p>
            <a:endParaRPr lang="hr-HR" dirty="0" smtClean="0"/>
          </a:p>
          <a:p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HEKSAPLA  - </a:t>
            </a:r>
            <a:r>
              <a:rPr lang="hr-HR" dirty="0" err="1" smtClean="0"/>
              <a:t>Origenovo</a:t>
            </a:r>
            <a:r>
              <a:rPr lang="hr-HR" dirty="0" smtClean="0"/>
              <a:t> djelo (kritičko izdanje hebrejske Biblije u 6 verzija hebrejski tekst pisan hebrejskim pismom, hebrejski tekst transliteriran grčkim alfabetom, te četiri prijevoda teksta na grčki jezik. 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Dulje vremena službeni crkveni prijevod Svetog pisma</a:t>
            </a:r>
          </a:p>
          <a:p>
            <a:r>
              <a:rPr lang="hr-HR" dirty="0" smtClean="0"/>
              <a:t>Od 7. stoljeća Vulgatu koriste svi u Zapadnoj Crkvi</a:t>
            </a:r>
          </a:p>
          <a:p>
            <a:r>
              <a:rPr lang="hr-HR" dirty="0" err="1" smtClean="0"/>
              <a:t>Guttenbergova</a:t>
            </a:r>
            <a:r>
              <a:rPr lang="hr-HR" dirty="0" smtClean="0"/>
              <a:t> Biblija (1452. godine) tiskana u 180 primjeraka bila je Jeronimova Vulgata</a:t>
            </a:r>
          </a:p>
          <a:p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Vulgata</a:t>
            </a:r>
            <a:endParaRPr lang="hr-HR" dirty="0"/>
          </a:p>
        </p:txBody>
      </p:sp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r-HR" dirty="0" err="1" smtClean="0"/>
              <a:t>Codex</a:t>
            </a:r>
            <a:r>
              <a:rPr lang="hr-HR" dirty="0" smtClean="0"/>
              <a:t> </a:t>
            </a:r>
            <a:r>
              <a:rPr lang="hr-HR" dirty="0" err="1" smtClean="0"/>
              <a:t>Amiatinus</a:t>
            </a:r>
            <a:r>
              <a:rPr lang="hr-HR" dirty="0" smtClean="0"/>
              <a:t>  smatra se najtočnijom kopijom izvornog prijevoda Sv. Jeronima te je ujedno i najstariji sačuvani rukopis cijele Vulgate , nastao oko 700. godine u Engleskoj . Poklonjen papi Grguru I 716. godine.</a:t>
            </a:r>
          </a:p>
          <a:p>
            <a:endParaRPr lang="hr-HR" dirty="0"/>
          </a:p>
        </p:txBody>
      </p:sp>
      <p:pic>
        <p:nvPicPr>
          <p:cNvPr id="5" name="Picture 2" descr="https://www.nedjelja.ba/application/plugins/thumb/?src=/upload/image/Iz%20zivota/LJZO/2019/11/Codex_Amiatinus_01.jpg&amp;w=800&amp;h=450&amp;zc=1&amp;hash=8b1bb40fbc0e9535ac815dadb8dc872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7297" r="17297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0" dirty="0" err="1" smtClean="0"/>
              <a:t>Gutenbergova</a:t>
            </a:r>
            <a:r>
              <a:rPr lang="hr-HR" b="0" dirty="0" smtClean="0"/>
              <a:t> Biblija</a:t>
            </a:r>
            <a:endParaRPr lang="hr-HR" dirty="0"/>
          </a:p>
        </p:txBody>
      </p:sp>
      <p:pic>
        <p:nvPicPr>
          <p:cNvPr id="59394" name="Picture 2" descr="Gutenbergova Biblija – Wikipedija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0717" r="10717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r-H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Utjecaj Vulgate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Prijevodom biblije na latinski koji je bio službeni jezik Rimskog Carstva Jeronim je neprocjenjivo zadužio kršćanstvo.</a:t>
            </a:r>
          </a:p>
          <a:p>
            <a:r>
              <a:rPr lang="hr-HR" dirty="0" smtClean="0"/>
              <a:t> Biblija je postala dostupna svima.</a:t>
            </a:r>
          </a:p>
          <a:p>
            <a:r>
              <a:rPr lang="hr-HR" dirty="0" smtClean="0"/>
              <a:t>Latinske riječi prodiru u jezični fundus europskih naroda</a:t>
            </a:r>
          </a:p>
          <a:p>
            <a:r>
              <a:rPr lang="hr-HR" dirty="0" smtClean="0"/>
              <a:t>Sakralna glazbena umjetnost nezamisliva je bez Vulgate kao i likovna umjetnost  </a:t>
            </a:r>
            <a:endParaRPr lang="hr-H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Jeronim prevodeći Stari zavjet s Hebrejskog- Izlazak 34,35- u opisu Mojsija dok blistava lica silazi sa  Sinaja, izričaj “ iz </a:t>
            </a:r>
            <a:r>
              <a:rPr lang="hr-HR" dirty="0" err="1" smtClean="0"/>
              <a:t>Mojsijeva</a:t>
            </a:r>
            <a:r>
              <a:rPr lang="hr-HR" dirty="0" smtClean="0"/>
              <a:t> lica izbija svjetlost” preveo na latinski “</a:t>
            </a:r>
            <a:r>
              <a:rPr lang="hr-HR" dirty="0" err="1" smtClean="0"/>
              <a:t>faciem</a:t>
            </a:r>
            <a:r>
              <a:rPr lang="hr-HR" dirty="0" smtClean="0"/>
              <a:t> </a:t>
            </a:r>
            <a:r>
              <a:rPr lang="hr-HR" dirty="0" err="1" smtClean="0"/>
              <a:t>cornutam</a:t>
            </a:r>
            <a:r>
              <a:rPr lang="hr-HR" dirty="0" smtClean="0"/>
              <a:t>”, - “lice s rogovima”. </a:t>
            </a:r>
          </a:p>
          <a:p>
            <a:r>
              <a:rPr lang="hr-HR" dirty="0" smtClean="0"/>
              <a:t>hebrejska riječ “</a:t>
            </a:r>
            <a:r>
              <a:rPr lang="hr-HR" dirty="0" err="1" smtClean="0"/>
              <a:t>qaran</a:t>
            </a:r>
            <a:r>
              <a:rPr lang="hr-HR" dirty="0" smtClean="0"/>
              <a:t>” koja ima dva značenja- “izbija (svjetlost) ali i “rast rogova”</a:t>
            </a:r>
          </a:p>
          <a:p>
            <a:endParaRPr lang="hr-HR" dirty="0" smtClean="0"/>
          </a:p>
          <a:p>
            <a:endParaRPr lang="hr-HR" sz="1400" dirty="0" smtClean="0"/>
          </a:p>
          <a:p>
            <a:r>
              <a:rPr lang="hr-HR" sz="1400" dirty="0" err="1" smtClean="0"/>
              <a:t>bibličarka</a:t>
            </a:r>
            <a:r>
              <a:rPr lang="hr-HR" sz="1400" dirty="0" smtClean="0"/>
              <a:t> Anđela Jeličić Krajcar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Mojsije, </a:t>
            </a:r>
            <a:r>
              <a:rPr lang="hr-HR" dirty="0" err="1" smtClean="0"/>
              <a:t>Michelangelo</a:t>
            </a:r>
            <a:r>
              <a:rPr lang="hr-HR" dirty="0" smtClean="0"/>
              <a:t>  </a:t>
            </a:r>
            <a:endParaRPr lang="hr-HR" dirty="0"/>
          </a:p>
        </p:txBody>
      </p:sp>
      <p:pic>
        <p:nvPicPr>
          <p:cNvPr id="60418" name="Picture 2" descr="Zašto Mojsije ima rogove?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20931" r="20931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r-HR" dirty="0" smtClean="0"/>
              <a:t>Crkva Svetog Petra u okovima</a:t>
            </a:r>
            <a:endParaRPr lang="hr-H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smtClean="0"/>
              <a:t>Bez Jeronimova djela teže bi do ljudi doprle poruke o ljubavi prema bližnjem, o međusobnom opraštanju, o međuljudskoj solidarnosti, o uskrsnuću i vječnom životu u Bogu…</a:t>
            </a:r>
          </a:p>
          <a:p>
            <a:r>
              <a:rPr lang="hr-HR" dirty="0" smtClean="0"/>
              <a:t>1343. proglašen je crkvenim </a:t>
            </a:r>
            <a:r>
              <a:rPr lang="hr-HR" dirty="0" err="1" smtClean="0"/>
              <a:t>naučiteljem</a:t>
            </a:r>
            <a:r>
              <a:rPr lang="hr-HR" dirty="0" smtClean="0"/>
              <a:t> </a:t>
            </a:r>
          </a:p>
          <a:p>
            <a:r>
              <a:rPr lang="hr-HR" dirty="0" smtClean="0"/>
              <a:t>Tijelo mu počiva od 13. stoljeća u bazilici Santa Maria </a:t>
            </a:r>
            <a:r>
              <a:rPr lang="hr-HR" dirty="0" err="1" smtClean="0"/>
              <a:t>Maggiore</a:t>
            </a:r>
            <a:r>
              <a:rPr lang="hr-HR" dirty="0" smtClean="0"/>
              <a:t> u Rimu (do tada je počivalo uz špilju Isusova rođenja u Betlehemu). 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Jeronim u Hrvatskoj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err="1" smtClean="0"/>
              <a:t>Natus</a:t>
            </a:r>
            <a:r>
              <a:rPr lang="hr-HR" dirty="0" smtClean="0"/>
              <a:t> </a:t>
            </a:r>
            <a:r>
              <a:rPr lang="hr-HR" b="1" dirty="0" err="1" smtClean="0"/>
              <a:t>o</a:t>
            </a:r>
            <a:r>
              <a:rPr lang="hr-HR" dirty="0" err="1" smtClean="0"/>
              <a:t>ppido</a:t>
            </a:r>
            <a:r>
              <a:rPr lang="hr-HR" dirty="0" smtClean="0"/>
              <a:t> </a:t>
            </a:r>
            <a:r>
              <a:rPr lang="hr-HR" dirty="0" err="1" smtClean="0"/>
              <a:t>Stridonis</a:t>
            </a:r>
            <a:r>
              <a:rPr lang="hr-HR" dirty="0" smtClean="0"/>
              <a:t>, </a:t>
            </a:r>
            <a:r>
              <a:rPr lang="hr-HR" dirty="0" err="1" smtClean="0"/>
              <a:t>quod</a:t>
            </a:r>
            <a:r>
              <a:rPr lang="hr-HR" dirty="0" smtClean="0"/>
              <a:t> a </a:t>
            </a:r>
            <a:r>
              <a:rPr lang="hr-HR" dirty="0" err="1" smtClean="0"/>
              <a:t>Gothis</a:t>
            </a:r>
            <a:r>
              <a:rPr lang="hr-HR" dirty="0" smtClean="0"/>
              <a:t> </a:t>
            </a:r>
            <a:r>
              <a:rPr lang="hr-HR" dirty="0" err="1" smtClean="0"/>
              <a:t>eversum</a:t>
            </a:r>
            <a:r>
              <a:rPr lang="hr-HR" dirty="0" smtClean="0"/>
              <a:t> </a:t>
            </a:r>
            <a:r>
              <a:rPr lang="hr-HR" dirty="0" err="1" smtClean="0"/>
              <a:t>Dalmatiae</a:t>
            </a:r>
            <a:r>
              <a:rPr lang="hr-HR" dirty="0" smtClean="0"/>
              <a:t> </a:t>
            </a:r>
            <a:r>
              <a:rPr lang="hr-HR" dirty="0" err="1" smtClean="0"/>
              <a:t>quondam</a:t>
            </a:r>
            <a:r>
              <a:rPr lang="hr-HR" dirty="0" smtClean="0"/>
              <a:t> </a:t>
            </a:r>
            <a:r>
              <a:rPr lang="hr-HR" dirty="0" err="1" smtClean="0"/>
              <a:t>Pannoniaeque</a:t>
            </a:r>
            <a:r>
              <a:rPr lang="hr-HR" dirty="0" smtClean="0"/>
              <a:t> </a:t>
            </a:r>
            <a:r>
              <a:rPr lang="hr-HR" dirty="0" err="1" smtClean="0"/>
              <a:t>confinium</a:t>
            </a:r>
            <a:r>
              <a:rPr lang="hr-HR" dirty="0" smtClean="0"/>
              <a:t> </a:t>
            </a:r>
            <a:r>
              <a:rPr lang="hr-HR" dirty="0" err="1" smtClean="0"/>
              <a:t>fuit</a:t>
            </a:r>
            <a:r>
              <a:rPr lang="hr-HR" dirty="0" smtClean="0"/>
              <a:t>.</a:t>
            </a:r>
          </a:p>
          <a:p>
            <a:r>
              <a:rPr lang="hr-HR" dirty="0" smtClean="0"/>
              <a:t>Mnogi gradovi pretendiraju za rodno mjesto Jeronima. Neki smatraju da je Stridon Bosansko Grahovo, </a:t>
            </a:r>
            <a:r>
              <a:rPr lang="hr-HR" dirty="0" err="1" smtClean="0"/>
              <a:t>Zrenj</a:t>
            </a:r>
            <a:r>
              <a:rPr lang="hr-HR" dirty="0" smtClean="0"/>
              <a:t> u Istri, </a:t>
            </a:r>
            <a:r>
              <a:rPr lang="hr-HR" dirty="0" err="1" smtClean="0"/>
              <a:t>Štrigova</a:t>
            </a:r>
            <a:r>
              <a:rPr lang="hr-HR" dirty="0" smtClean="0"/>
              <a:t> u Međimurju, kod </a:t>
            </a:r>
            <a:r>
              <a:rPr lang="hr-HR" dirty="0" err="1" smtClean="0"/>
              <a:t>Šapjana</a:t>
            </a:r>
            <a:r>
              <a:rPr lang="hr-HR" dirty="0" smtClean="0"/>
              <a:t>…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Sveti jeronim se u srednjem vijeku (12. i 13. stoljeću)  smatrao izumiteljem glagoljskog pisma i prevoditeljem na narodni jezik. </a:t>
            </a:r>
          </a:p>
          <a:p>
            <a:r>
              <a:rPr lang="hr-HR" dirty="0" smtClean="0"/>
              <a:t> Stanovništvo Rijeke od 14. stoljeća njeguje pobožnost prema sv. Jeronimu  </a:t>
            </a:r>
            <a:endParaRPr lang="hr-H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Mnoge crkve na našem području nose ime sv. Jeronima: Dominikanski samostan i crkva sv. Jeronima, Rijeka</a:t>
            </a:r>
          </a:p>
          <a:p>
            <a:r>
              <a:rPr lang="hr-HR" dirty="0" smtClean="0"/>
              <a:t>Crkva sv. Jeronima, Klana</a:t>
            </a:r>
          </a:p>
          <a:p>
            <a:r>
              <a:rPr lang="hr-HR" dirty="0" smtClean="0"/>
              <a:t>Crkva svetog Jeronima, </a:t>
            </a:r>
            <a:r>
              <a:rPr lang="hr-HR" dirty="0" err="1" smtClean="0"/>
              <a:t>Riska</a:t>
            </a:r>
            <a:r>
              <a:rPr lang="hr-HR" dirty="0" smtClean="0"/>
              <a:t>, otok Krk</a:t>
            </a:r>
          </a:p>
          <a:p>
            <a:r>
              <a:rPr lang="hr-HR" dirty="0" smtClean="0"/>
              <a:t>Crkva i samostan sv. Jeronima, Martinšćica, otok Cres </a:t>
            </a:r>
          </a:p>
          <a:p>
            <a:r>
              <a:rPr lang="hr-HR" dirty="0" smtClean="0"/>
              <a:t>Ostaci crkvice sv. Jeronima, Stara baška, otok Krk</a:t>
            </a:r>
            <a:endParaRPr lang="hr-H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Jeronim poveznica s Rimom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Zavod sv. Jeronima najstarija je hrvatska institucija u Rimu, utemeljena 1453. godine i posvećena Jeronimu 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b="0" dirty="0" smtClean="0"/>
              <a:t>Papinski hrvatski zavod svetog Jeronima</a:t>
            </a:r>
            <a:br>
              <a:rPr lang="hr-HR" b="0" dirty="0" smtClean="0"/>
            </a:br>
            <a:endParaRPr lang="hr-HR" dirty="0"/>
          </a:p>
        </p:txBody>
      </p:sp>
      <p:pic>
        <p:nvPicPr>
          <p:cNvPr id="61442" name="Picture 2" descr="Papinski hrvatski zavod svetog Jeronima – Wikipedija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6396" r="6396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Papinski hrvatski zavod svetog Jeronima </a:t>
            </a:r>
            <a:br>
              <a:rPr lang="hr-HR" dirty="0" smtClean="0"/>
            </a:br>
            <a:endParaRPr lang="hr-HR" dirty="0"/>
          </a:p>
        </p:txBody>
      </p:sp>
      <p:pic>
        <p:nvPicPr>
          <p:cNvPr id="64514" name="Picture 2" descr="Događanja « Papinski Hrvatski Zavod Svetog Jeronima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11192" r="11192"/>
          <a:stretch>
            <a:fillRect/>
          </a:stretch>
        </p:blipFill>
        <p:spPr bwMode="auto">
          <a:prstGeom prst="rect">
            <a:avLst/>
          </a:prstGeom>
          <a:noFill/>
        </p:spPr>
      </p:pic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hr-HR" b="1" dirty="0" smtClean="0"/>
              <a:t>Papinski hrvatski zavod svetog Jeronima</a:t>
            </a:r>
            <a:br>
              <a:rPr lang="hr-HR" b="1" dirty="0" smtClean="0"/>
            </a:br>
            <a:r>
              <a:rPr lang="hr-HR" b="1" dirty="0" err="1" smtClean="0"/>
              <a:t>Via</a:t>
            </a:r>
            <a:r>
              <a:rPr lang="hr-HR" b="1" dirty="0" smtClean="0"/>
              <a:t> </a:t>
            </a:r>
            <a:r>
              <a:rPr lang="hr-HR" b="1" dirty="0" err="1" smtClean="0"/>
              <a:t>Tomacelli</a:t>
            </a:r>
            <a:r>
              <a:rPr lang="hr-HR" b="1" dirty="0" smtClean="0"/>
              <a:t>, 132</a:t>
            </a:r>
            <a:br>
              <a:rPr lang="hr-HR" b="1" dirty="0" smtClean="0"/>
            </a:br>
            <a:r>
              <a:rPr lang="hr-HR" b="1" dirty="0" smtClean="0"/>
              <a:t>I - 00186 ROMA</a:t>
            </a:r>
            <a:endParaRPr lang="hr-H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Savjeti Jeronimovi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Bog će nas suditi prema našim djelima pred Bogom (ne po tome jesmo li bili u Jeruzalemu ili ne)</a:t>
            </a:r>
          </a:p>
          <a:p>
            <a:r>
              <a:rPr lang="hr-HR" dirty="0" smtClean="0"/>
              <a:t>“Tko se predaje Kristu može umrijeti ali pobijeđen ne može biti”</a:t>
            </a:r>
          </a:p>
          <a:p>
            <a:r>
              <a:rPr lang="hr-HR" dirty="0" smtClean="0"/>
              <a:t>Uz svoju mudrost cijeli život je nosio križ svog pretjerano temperamentnog karaktera zbog kojeg su ga nazvali “pustinjskim lavom” čiji je glas odjekivao i Istokom i Zapadom.</a:t>
            </a:r>
            <a:endParaRPr lang="hr-HR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veti Jeronim – Izvanredan prevoditelj i jako senzibilan čovjek –  VJERONAUČNI PORTA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32491" y="1"/>
            <a:ext cx="10476491" cy="72942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r-HR" dirty="0" err="1" smtClean="0"/>
              <a:t>Parce</a:t>
            </a:r>
            <a:r>
              <a:rPr lang="hr-HR" dirty="0" smtClean="0"/>
              <a:t> mihi </a:t>
            </a:r>
            <a:r>
              <a:rPr lang="hr-HR" dirty="0" err="1" smtClean="0"/>
              <a:t>Domine</a:t>
            </a:r>
            <a:r>
              <a:rPr lang="hr-HR" dirty="0" smtClean="0"/>
              <a:t> , </a:t>
            </a:r>
            <a:r>
              <a:rPr lang="hr-HR" dirty="0" err="1" smtClean="0"/>
              <a:t>quia</a:t>
            </a:r>
            <a:r>
              <a:rPr lang="hr-HR" dirty="0" smtClean="0"/>
              <a:t> D</a:t>
            </a:r>
            <a:r>
              <a:rPr lang="hr-HR" b="1" dirty="0" smtClean="0"/>
              <a:t>a</a:t>
            </a:r>
            <a:r>
              <a:rPr lang="hr-HR" dirty="0" smtClean="0"/>
              <a:t>lmata </a:t>
            </a:r>
            <a:r>
              <a:rPr lang="hr-HR" dirty="0" err="1" smtClean="0"/>
              <a:t>sum</a:t>
            </a:r>
            <a:r>
              <a:rPr lang="hr-HR" dirty="0" smtClean="0"/>
              <a:t>. </a:t>
            </a:r>
          </a:p>
          <a:p>
            <a:r>
              <a:rPr lang="hr-HR" dirty="0" smtClean="0"/>
              <a:t>Jeronim je imao preveliku dušu, osjećaj za druge i nije skrivao te osjećaje poticao ih je na vjernost Kristu i bio je spreman za njih sve učiniti</a:t>
            </a:r>
          </a:p>
          <a:p>
            <a:r>
              <a:rPr lang="hr-HR" dirty="0" smtClean="0"/>
              <a:t>Jeronim je bio iznimno nadaren ali teške naravi. Imao je živu inteligenciju, dobro pamćenje te izvanredno osjetljiv, strastven, nepovjerljiv i ljubomoran karakter. </a:t>
            </a:r>
          </a:p>
          <a:p>
            <a:r>
              <a:rPr lang="hr-HR" sz="1500" i="1" dirty="0" err="1" smtClean="0"/>
              <a:t>Dr.sc</a:t>
            </a:r>
            <a:r>
              <a:rPr lang="hr-HR" sz="1500" i="1" dirty="0" smtClean="0"/>
              <a:t>. don Ivan </a:t>
            </a:r>
            <a:r>
              <a:rPr lang="hr-HR" sz="1500" i="1" dirty="0" err="1" smtClean="0"/>
              <a:t>Bodrožić</a:t>
            </a:r>
            <a:r>
              <a:rPr lang="hr-HR" sz="1500" i="1" dirty="0" smtClean="0"/>
              <a:t> </a:t>
            </a:r>
            <a:r>
              <a:rPr lang="hr-HR" sz="1500" i="1" dirty="0" err="1" smtClean="0"/>
              <a:t>prof</a:t>
            </a:r>
            <a:r>
              <a:rPr lang="hr-HR" sz="1500" i="1" dirty="0" smtClean="0"/>
              <a:t>. </a:t>
            </a:r>
            <a:r>
              <a:rPr lang="hr-HR" sz="1500" i="1" dirty="0" err="1" smtClean="0"/>
              <a:t>patrologije</a:t>
            </a:r>
            <a:r>
              <a:rPr lang="hr-HR" sz="1500" i="1" dirty="0" smtClean="0"/>
              <a:t> HBK, Split </a:t>
            </a:r>
          </a:p>
          <a:p>
            <a:endParaRPr lang="hr-HR" dirty="0" smtClean="0"/>
          </a:p>
          <a:p>
            <a:endParaRPr lang="hr-HR" dirty="0" smtClean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Izreke sv. Jeronima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hr-HR" b="1" dirty="0" err="1" smtClean="0">
                <a:latin typeface="Times New Roman" pitchFamily="18" charset="0"/>
                <a:cs typeface="Times New Roman" pitchFamily="18" charset="0"/>
              </a:rPr>
              <a:t>Sancti</a:t>
            </a:r>
            <a:r>
              <a:rPr lang="hr-H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b="1" dirty="0" err="1" smtClean="0">
                <a:latin typeface="Times New Roman" pitchFamily="18" charset="0"/>
                <a:cs typeface="Times New Roman" pitchFamily="18" charset="0"/>
              </a:rPr>
              <a:t>Eusebii</a:t>
            </a:r>
            <a:r>
              <a:rPr lang="hr-H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b="1" dirty="0" err="1" smtClean="0">
                <a:latin typeface="Times New Roman" pitchFamily="18" charset="0"/>
                <a:cs typeface="Times New Roman" pitchFamily="18" charset="0"/>
              </a:rPr>
              <a:t>Hieronymi</a:t>
            </a:r>
            <a:r>
              <a:rPr lang="hr-HR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b="1" dirty="0" err="1" smtClean="0">
                <a:latin typeface="Times New Roman" pitchFamily="18" charset="0"/>
                <a:cs typeface="Times New Roman" pitchFamily="18" charset="0"/>
              </a:rPr>
              <a:t>Epistulae</a:t>
            </a:r>
            <a:r>
              <a:rPr lang="hr-HR" b="1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hr-HR" b="1" dirty="0" err="1" smtClean="0">
                <a:latin typeface="Times New Roman" pitchFamily="18" charset="0"/>
                <a:cs typeface="Times New Roman" pitchFamily="18" charset="0"/>
              </a:rPr>
              <a:t>dicta</a:t>
            </a:r>
            <a:r>
              <a:rPr lang="hr-HR" b="1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hr-HR" b="1" dirty="0" err="1" smtClean="0">
                <a:latin typeface="Times New Roman" pitchFamily="18" charset="0"/>
                <a:cs typeface="Times New Roman" pitchFamily="18" charset="0"/>
              </a:rPr>
              <a:t>sententiae</a:t>
            </a:r>
            <a:endParaRPr lang="hr-H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hr-HR" b="1" dirty="0" err="1" smtClean="0">
                <a:latin typeface="Times New Roman" pitchFamily="18" charset="0"/>
                <a:cs typeface="Times New Roman" pitchFamily="18" charset="0"/>
              </a:rPr>
              <a:t>Ve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ritas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claudi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ligari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potest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, vinci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non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potest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Istina se može zatvoriti i skrivati, ali se ne može pobijediti.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Rosa de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spinis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floret. (Vita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Hilarionis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, 2)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Ruža cvate na trnju. 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Aurum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probat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ignis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miseria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bonos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viros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Zlato se u vatri kuša , a dobri ljudi u nevolji.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Vicina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sunt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vitia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virtutibus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Adv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Luciferanos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XV.)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Odmah uz vrline nalaze se i mane.  </a:t>
            </a:r>
          </a:p>
          <a:p>
            <a:endParaRPr lang="hr-HR" dirty="0" smtClean="0"/>
          </a:p>
          <a:p>
            <a:endParaRPr lang="hr-H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Cum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dixeris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quod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vis,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audies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quod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non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vis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Adv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Ruf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3,42)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Kad kažeš što želiš, čut ćeš što ne želiš. 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Imperitia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confidentiam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eruditio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tim</a:t>
            </a:r>
            <a:r>
              <a:rPr lang="hr-HR" b="1" dirty="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rem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creat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Ep.LXXIII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, 10)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Neiskustvo rađa pouzdanje, iskustvo strah. 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Ignem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gladio ne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fodias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Adv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Ruf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III,2)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Ne bodi oganj mačem. 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Ex arena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funiculum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nectis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(Ep. III,97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Iz pijeska želiš splesti uže. 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Boss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lassus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fortius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figit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pedem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(Ep. CII. 2)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Iscrpljen vol žešće nastupa. 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Cito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turgens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spuma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dilabitur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(Ep. LXVI,9)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Naduta se pjena brzo raziđe. 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hr-H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Nullus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tam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imperitus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scriptor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est,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qui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lectorem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non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inveniat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similem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sui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(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Praef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libri XII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comm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ad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Isaiam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Nema nijednog tako nesposobnog pisca koji ne bi našao sebi slična čitatelja. 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Super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quem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dominus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requiescit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, nisi super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humilem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quietum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trementem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verba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sua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? (Ep. XIV, 9)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Nad kim Gospod počiva, nad poniznim i sabranim čovjekom koji pazi riječi svoje.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Laborem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terreris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Sed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nemo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athleta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sine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sudoribus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coronatur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  (Ep. XIV, 10)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Plašiš se rada? Ali ni jedan atleta bez znoja nije ovjenčan.( Ep. 14,10) </a:t>
            </a:r>
          </a:p>
          <a:p>
            <a:pPr>
              <a:buNone/>
            </a:pPr>
            <a:endParaRPr lang="hr-H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Quocumque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pergimus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nobiscum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portamus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inimicum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 (Ep. XXII, 8) (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pergo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3,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perrexi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perrectumistim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smjerom nastaviti, ići)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Kuda god  da idemo s nama nosimo neprijatelja. </a:t>
            </a:r>
          </a:p>
          <a:p>
            <a:pPr>
              <a:buNone/>
            </a:pPr>
            <a:endParaRPr lang="hr-H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hr-H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Officii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ergo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tui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sit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non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solum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oculos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castos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servare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sed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linguam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(Ep. LII, 15)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Neka tvoja dužnost ne bude samo oči sačuvati čistima, nego i jezik. 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hr-HR" dirty="0" smtClean="0"/>
              <a:t> </a:t>
            </a:r>
          </a:p>
          <a:p>
            <a:pPr>
              <a:buNone/>
            </a:pP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Numquam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est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sera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conversio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 (Ep. CVII, 2)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Nikad nije kasno za obraćenje. 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Nulla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ars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absque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magistro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discitur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 (Ep. CXXV,15)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Nikakvo umijeće ne uči se bez učitelja. 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Bona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conscientia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nullius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oculos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fugiet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(Ep. CXVII,7)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Dobra savjest nijednom oku neće uzmaći. 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Intellege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super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egenum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et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pauperem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. (Ep. LIV,12)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Imaj razumijevanja za onoga koji je u potrebi i siromaha. 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err="1" smtClean="0"/>
              <a:t>Epitaphium</a:t>
            </a:r>
            <a:r>
              <a:rPr lang="hr-HR" dirty="0" smtClean="0"/>
              <a:t> </a:t>
            </a:r>
            <a:r>
              <a:rPr lang="hr-HR" dirty="0" err="1" smtClean="0"/>
              <a:t>diui</a:t>
            </a:r>
            <a:r>
              <a:rPr lang="hr-HR" dirty="0" smtClean="0"/>
              <a:t> </a:t>
            </a:r>
            <a:r>
              <a:rPr lang="hr-HR" dirty="0" err="1" smtClean="0"/>
              <a:t>Hieronymi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hr-HR" sz="2800" dirty="0" smtClean="0"/>
              <a:t>…</a:t>
            </a:r>
            <a:r>
              <a:rPr lang="hr-HR" sz="2800" dirty="0" smtClean="0">
                <a:latin typeface="Times New Roman" pitchFamily="18" charset="0"/>
                <a:cs typeface="Times New Roman" pitchFamily="18" charset="0"/>
              </a:rPr>
              <a:t>Gore je njegov stan, kraljevski nebeski svod.</a:t>
            </a:r>
          </a:p>
          <a:p>
            <a:pPr>
              <a:buNone/>
            </a:pPr>
            <a:r>
              <a:rPr lang="hr-HR" sz="2800" dirty="0" smtClean="0">
                <a:latin typeface="Times New Roman" pitchFamily="18" charset="0"/>
                <a:cs typeface="Times New Roman" pitchFamily="18" charset="0"/>
              </a:rPr>
              <a:t>Pogledaj kakav je dar, dok bijaše na svijetu,</a:t>
            </a:r>
          </a:p>
          <a:p>
            <a:pPr>
              <a:buNone/>
            </a:pPr>
            <a:r>
              <a:rPr lang="hr-HR" sz="2800" dirty="0" smtClean="0">
                <a:latin typeface="Times New Roman" pitchFamily="18" charset="0"/>
                <a:cs typeface="Times New Roman" pitchFamily="18" charset="0"/>
              </a:rPr>
              <a:t> Jedinoj Crkvi on prinio, veći od svih:</a:t>
            </a:r>
          </a:p>
          <a:p>
            <a:pPr>
              <a:buNone/>
            </a:pPr>
            <a:r>
              <a:rPr lang="hr-HR" sz="2800" dirty="0" smtClean="0">
                <a:latin typeface="Times New Roman" pitchFamily="18" charset="0"/>
                <a:cs typeface="Times New Roman" pitchFamily="18" charset="0"/>
              </a:rPr>
              <a:t> Sredio zapis je kriv u knjigama Svetoga pisma;</a:t>
            </a:r>
          </a:p>
          <a:p>
            <a:pPr>
              <a:buNone/>
            </a:pPr>
            <a:r>
              <a:rPr lang="hr-HR" sz="2800" dirty="0" smtClean="0">
                <a:latin typeface="Times New Roman" pitchFamily="18" charset="0"/>
                <a:cs typeface="Times New Roman" pitchFamily="18" charset="0"/>
              </a:rPr>
              <a:t> Starih otaca je riječ mračnu objasnio on;</a:t>
            </a:r>
          </a:p>
          <a:p>
            <a:pPr>
              <a:buNone/>
            </a:pPr>
            <a:r>
              <a:rPr lang="hr-HR" sz="2800" dirty="0" smtClean="0">
                <a:latin typeface="Times New Roman" pitchFamily="18" charset="0"/>
                <a:cs typeface="Times New Roman" pitchFamily="18" charset="0"/>
              </a:rPr>
              <a:t> Sjajem je istine sasvim raspršio razbludu tminu, </a:t>
            </a:r>
          </a:p>
          <a:p>
            <a:pPr>
              <a:buNone/>
            </a:pPr>
            <a:r>
              <a:rPr lang="hr-HR" sz="2800" dirty="0" smtClean="0">
                <a:latin typeface="Times New Roman" pitchFamily="18" charset="0"/>
                <a:cs typeface="Times New Roman" pitchFamily="18" charset="0"/>
              </a:rPr>
              <a:t>Uvijek je pravi put znao i vodio na nj.</a:t>
            </a:r>
            <a:endParaRPr lang="hr-H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Latinski , grčki je duh poznavao do u tančine;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Hebrejsku, </a:t>
            </a:r>
            <a:r>
              <a:rPr lang="hr-HR" dirty="0" err="1" smtClean="0">
                <a:latin typeface="Times New Roman" pitchFamily="18" charset="0"/>
                <a:cs typeface="Times New Roman" pitchFamily="18" charset="0"/>
              </a:rPr>
              <a:t>kaldejsku</a:t>
            </a: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 riječ zboriti bio je vješt, Ipak, više no to blještavilo učena uma</a:t>
            </a:r>
          </a:p>
          <a:p>
            <a:pPr>
              <a:buNone/>
            </a:pPr>
            <a:r>
              <a:rPr lang="hr-HR" dirty="0" smtClean="0">
                <a:latin typeface="Times New Roman" pitchFamily="18" charset="0"/>
                <a:cs typeface="Times New Roman" pitchFamily="18" charset="0"/>
              </a:rPr>
              <a:t>Slavan mu pribavi glas bezgrešan životni vijek.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r>
              <a:rPr lang="hr-HR" sz="2000" i="1" dirty="0" smtClean="0"/>
              <a:t>Marko Marulić, Epitaf sv. Jeronimu, prepjev Darko Novaković</a:t>
            </a:r>
          </a:p>
          <a:p>
            <a:endParaRPr lang="hr-H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">
  <a:themeElements>
    <a:clrScheme name="Modul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14E3A82C30A4D4BBF21283C2C008BAA" ma:contentTypeVersion="2" ma:contentTypeDescription="Stvaranje novog dokumenta." ma:contentTypeScope="" ma:versionID="735c74c563d8759ff17ff4e98683a18d">
  <xsd:schema xmlns:xsd="http://www.w3.org/2001/XMLSchema" xmlns:xs="http://www.w3.org/2001/XMLSchema" xmlns:p="http://schemas.microsoft.com/office/2006/metadata/properties" xmlns:ns2="e7b8cc12-887a-4d4d-ba48-7166d3f8d3b4" targetNamespace="http://schemas.microsoft.com/office/2006/metadata/properties" ma:root="true" ma:fieldsID="1d5be7b8c58b2dcb69f68da83a1d8eff" ns2:_="">
    <xsd:import namespace="e7b8cc12-887a-4d4d-ba48-7166d3f8d3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8cc12-887a-4d4d-ba48-7166d3f8d3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39E7E7B-390B-4CC5-9BCA-582E23DFEB1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025C766-88AE-437D-AF9C-581CC4FE7D0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b8cc12-887a-4d4d-ba48-7166d3f8d3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EE37088-CF72-47CA-9C2F-3CF00E1B8B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1961</TotalTime>
  <Words>1311</Words>
  <Application>Microsoft Office PowerPoint</Application>
  <PresentationFormat>Prikaz na zaslonu (4:3)</PresentationFormat>
  <Paragraphs>193</Paragraphs>
  <Slides>37</Slides>
  <Notes>18</Notes>
  <HiddenSlides>0</HiddenSlides>
  <MMClips>0</MMClips>
  <ScaleCrop>false</ScaleCrop>
  <HeadingPairs>
    <vt:vector size="6" baseType="variant">
      <vt:variant>
        <vt:lpstr>Korišteni fontovi</vt:lpstr>
      </vt:variant>
      <vt:variant>
        <vt:i4>7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37</vt:i4>
      </vt:variant>
    </vt:vector>
  </HeadingPairs>
  <TitlesOfParts>
    <vt:vector size="45" baseType="lpstr">
      <vt:lpstr>Arial</vt:lpstr>
      <vt:lpstr>Calibri</vt:lpstr>
      <vt:lpstr>Corbel</vt:lpstr>
      <vt:lpstr>Times New Roman</vt:lpstr>
      <vt:lpstr>Wingdings</vt:lpstr>
      <vt:lpstr>Wingdings 2</vt:lpstr>
      <vt:lpstr>Wingdings 3</vt:lpstr>
      <vt:lpstr>Modul</vt:lpstr>
      <vt:lpstr> Sveti Jeronim- lux veritatis Vulgata Ružica Jauk, SKG MŽSV klasični jezici, Rijeka 3.12.2020.</vt:lpstr>
      <vt:lpstr>Saznat ćete:</vt:lpstr>
      <vt:lpstr>PowerPoint prezentacija</vt:lpstr>
      <vt:lpstr>PowerPoint prezentacija</vt:lpstr>
      <vt:lpstr>Djela</vt:lpstr>
      <vt:lpstr>PowerPoint prezentacija</vt:lpstr>
      <vt:lpstr>PowerPoint prezentacija</vt:lpstr>
      <vt:lpstr>ŽIVOTNI PUT JERONIMOV</vt:lpstr>
      <vt:lpstr>PowerPoint prezentacija</vt:lpstr>
      <vt:lpstr>PowerPoint prezentacija</vt:lpstr>
      <vt:lpstr>PowerPoint prezentacija</vt:lpstr>
      <vt:lpstr>PowerPoint prezentacija</vt:lpstr>
      <vt:lpstr>Vulgata</vt:lpstr>
      <vt:lpstr>PowerPoint prezentacija</vt:lpstr>
      <vt:lpstr>PowerPoint prezentacija</vt:lpstr>
      <vt:lpstr>Vulgata</vt:lpstr>
      <vt:lpstr>Gutenbergova Biblija</vt:lpstr>
      <vt:lpstr>Utjecaj Vulgate</vt:lpstr>
      <vt:lpstr>PowerPoint prezentacija</vt:lpstr>
      <vt:lpstr>Mojsije, Michelangelo  </vt:lpstr>
      <vt:lpstr>PowerPoint prezentacija</vt:lpstr>
      <vt:lpstr>Jeronim u Hrvatskoj</vt:lpstr>
      <vt:lpstr>PowerPoint prezentacija</vt:lpstr>
      <vt:lpstr>PowerPoint prezentacija</vt:lpstr>
      <vt:lpstr>Jeronim poveznica s Rimom</vt:lpstr>
      <vt:lpstr>Papinski hrvatski zavod svetog Jeronima </vt:lpstr>
      <vt:lpstr>Papinski hrvatski zavod svetog Jeronima  </vt:lpstr>
      <vt:lpstr>Savjeti Jeronimovi</vt:lpstr>
      <vt:lpstr>PowerPoint prezentacija</vt:lpstr>
      <vt:lpstr>PowerPoint prezentacija</vt:lpstr>
      <vt:lpstr>Izreke sv. Jeronima</vt:lpstr>
      <vt:lpstr>PowerPoint prezentacija</vt:lpstr>
      <vt:lpstr>PowerPoint prezentacija</vt:lpstr>
      <vt:lpstr>PowerPoint prezentacija</vt:lpstr>
      <vt:lpstr>PowerPoint prezentacija</vt:lpstr>
      <vt:lpstr>Epitaphium diui Hieronymi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Hereditas: Sveti Jeronim- Vulgata</dc:title>
  <dc:creator>Jauk</dc:creator>
  <cp:lastModifiedBy>Barbara Turin</cp:lastModifiedBy>
  <cp:revision>202</cp:revision>
  <dcterms:created xsi:type="dcterms:W3CDTF">2020-11-14T14:10:01Z</dcterms:created>
  <dcterms:modified xsi:type="dcterms:W3CDTF">2021-03-05T09:46:20Z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0x010100D14E3A82C30A4D4BBF21283C2C008BAA</vt:lpwstr>
  </property>
</Properties>
</file>